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6" r:id="rId1"/>
  </p:sldMasterIdLst>
  <p:notesMasterIdLst>
    <p:notesMasterId r:id="rId19"/>
  </p:notesMasterIdLst>
  <p:handoutMasterIdLst>
    <p:handoutMasterId r:id="rId20"/>
  </p:handoutMasterIdLst>
  <p:sldIdLst>
    <p:sldId id="256" r:id="rId2"/>
    <p:sldId id="257" r:id="rId3"/>
    <p:sldId id="262" r:id="rId4"/>
    <p:sldId id="274" r:id="rId5"/>
    <p:sldId id="268" r:id="rId6"/>
    <p:sldId id="258" r:id="rId7"/>
    <p:sldId id="265" r:id="rId8"/>
    <p:sldId id="267" r:id="rId9"/>
    <p:sldId id="270" r:id="rId10"/>
    <p:sldId id="260" r:id="rId11"/>
    <p:sldId id="259" r:id="rId12"/>
    <p:sldId id="263" r:id="rId13"/>
    <p:sldId id="269" r:id="rId14"/>
    <p:sldId id="271" r:id="rId15"/>
    <p:sldId id="273" r:id="rId16"/>
    <p:sldId id="272"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1398"/>
  </p:normalViewPr>
  <p:slideViewPr>
    <p:cSldViewPr snapToGrid="0" snapToObjects="1">
      <p:cViewPr>
        <p:scale>
          <a:sx n="88" d="100"/>
          <a:sy n="88" d="100"/>
        </p:scale>
        <p:origin x="69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7F324E-519B-B14D-B29F-69854360252E}"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5798C2-1355-C94B-8E87-2799E8F55000}" type="slidenum">
              <a:rPr lang="en-US" smtClean="0"/>
              <a:t>‹#›</a:t>
            </a:fld>
            <a:endParaRPr lang="en-US"/>
          </a:p>
        </p:txBody>
      </p:sp>
    </p:spTree>
    <p:extLst>
      <p:ext uri="{BB962C8B-B14F-4D97-AF65-F5344CB8AC3E}">
        <p14:creationId xmlns:p14="http://schemas.microsoft.com/office/powerpoint/2010/main" val="23929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71895-9B50-324B-A50A-A1FCBAD98F9C}" type="datetimeFigureOut">
              <a:rPr lang="en-US" smtClean="0"/>
              <a:t>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CEEA2-FAF6-5043-8056-FC50D0518AD5}" type="slidenum">
              <a:rPr lang="en-US" smtClean="0"/>
              <a:t>‹#›</a:t>
            </a:fld>
            <a:endParaRPr lang="en-US"/>
          </a:p>
        </p:txBody>
      </p:sp>
    </p:spTree>
    <p:extLst>
      <p:ext uri="{BB962C8B-B14F-4D97-AF65-F5344CB8AC3E}">
        <p14:creationId xmlns:p14="http://schemas.microsoft.com/office/powerpoint/2010/main" val="1822813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CEEA2-FAF6-5043-8056-FC50D0518AD5}" type="slidenum">
              <a:rPr lang="en-US" smtClean="0"/>
              <a:t>1</a:t>
            </a:fld>
            <a:endParaRPr lang="en-US"/>
          </a:p>
        </p:txBody>
      </p:sp>
    </p:spTree>
    <p:extLst>
      <p:ext uri="{BB962C8B-B14F-4D97-AF65-F5344CB8AC3E}">
        <p14:creationId xmlns:p14="http://schemas.microsoft.com/office/powerpoint/2010/main" val="898060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Countries like Australia, Canada, and Britain don’t regulate the price of other things that consumers buy, like computers or clothing. But they and dozens of other countries have made the decision to regulate the price of drugs to ensure that medical treatment remains affordable for all citizens, regardless of their income. Medication is treated differently because it is a good that some consumers, quite literally, can’t live without.</a:t>
            </a:r>
            <a:endParaRPr lang="en-US" dirty="0"/>
          </a:p>
        </p:txBody>
      </p:sp>
      <p:sp>
        <p:nvSpPr>
          <p:cNvPr id="4" name="Slide Number Placeholder 3"/>
          <p:cNvSpPr>
            <a:spLocks noGrp="1"/>
          </p:cNvSpPr>
          <p:nvPr>
            <p:ph type="sldNum" sz="quarter" idx="10"/>
          </p:nvPr>
        </p:nvSpPr>
        <p:spPr/>
        <p:txBody>
          <a:bodyPr/>
          <a:lstStyle/>
          <a:p>
            <a:fld id="{11ACEEA2-FAF6-5043-8056-FC50D0518AD5}" type="slidenum">
              <a:rPr lang="en-US" smtClean="0"/>
              <a:t>2</a:t>
            </a:fld>
            <a:endParaRPr lang="en-US"/>
          </a:p>
        </p:txBody>
      </p:sp>
    </p:spTree>
    <p:extLst>
      <p:ext uri="{BB962C8B-B14F-4D97-AF65-F5344CB8AC3E}">
        <p14:creationId xmlns:p14="http://schemas.microsoft.com/office/powerpoint/2010/main" val="1339668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Affordable Care Act Federal Upper Limit — or ACA FUL — is a drug pricing benchmark based on a new formula detailed in the Affordable Care Act. </a:t>
            </a:r>
            <a:endParaRPr lang="en-US" dirty="0"/>
          </a:p>
        </p:txBody>
      </p:sp>
      <p:sp>
        <p:nvSpPr>
          <p:cNvPr id="4" name="Slide Number Placeholder 3"/>
          <p:cNvSpPr>
            <a:spLocks noGrp="1"/>
          </p:cNvSpPr>
          <p:nvPr>
            <p:ph type="sldNum" sz="quarter" idx="10"/>
          </p:nvPr>
        </p:nvSpPr>
        <p:spPr/>
        <p:txBody>
          <a:bodyPr/>
          <a:lstStyle/>
          <a:p>
            <a:fld id="{11ACEEA2-FAF6-5043-8056-FC50D0518AD5}" type="slidenum">
              <a:rPr lang="en-US" smtClean="0"/>
              <a:t>4</a:t>
            </a:fld>
            <a:endParaRPr lang="en-US"/>
          </a:p>
        </p:txBody>
      </p:sp>
    </p:spTree>
    <p:extLst>
      <p:ext uri="{BB962C8B-B14F-4D97-AF65-F5344CB8AC3E}">
        <p14:creationId xmlns:p14="http://schemas.microsoft.com/office/powerpoint/2010/main" val="1021067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Affordable Care Act Federal Upper Limit — or ACA FUL — is a drug pricing benchmark based on a new formula detailed in the Affordable Care Act. </a:t>
            </a:r>
            <a:endParaRPr lang="en-US" dirty="0"/>
          </a:p>
        </p:txBody>
      </p:sp>
      <p:sp>
        <p:nvSpPr>
          <p:cNvPr id="4" name="Slide Number Placeholder 3"/>
          <p:cNvSpPr>
            <a:spLocks noGrp="1"/>
          </p:cNvSpPr>
          <p:nvPr>
            <p:ph type="sldNum" sz="quarter" idx="10"/>
          </p:nvPr>
        </p:nvSpPr>
        <p:spPr/>
        <p:txBody>
          <a:bodyPr/>
          <a:lstStyle/>
          <a:p>
            <a:fld id="{11ACEEA2-FAF6-5043-8056-FC50D0518AD5}" type="slidenum">
              <a:rPr lang="en-US" smtClean="0"/>
              <a:t>5</a:t>
            </a:fld>
            <a:endParaRPr lang="en-US"/>
          </a:p>
        </p:txBody>
      </p:sp>
    </p:spTree>
    <p:extLst>
      <p:ext uri="{BB962C8B-B14F-4D97-AF65-F5344CB8AC3E}">
        <p14:creationId xmlns:p14="http://schemas.microsoft.com/office/powerpoint/2010/main" val="144696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CEEA2-FAF6-5043-8056-FC50D0518AD5}" type="slidenum">
              <a:rPr lang="en-US" smtClean="0"/>
              <a:t>10</a:t>
            </a:fld>
            <a:endParaRPr lang="en-US"/>
          </a:p>
        </p:txBody>
      </p:sp>
    </p:spTree>
    <p:extLst>
      <p:ext uri="{BB962C8B-B14F-4D97-AF65-F5344CB8AC3E}">
        <p14:creationId xmlns:p14="http://schemas.microsoft.com/office/powerpoint/2010/main" val="121449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the LR we found that</a:t>
            </a:r>
            <a:endParaRPr lang="en-US" dirty="0"/>
          </a:p>
        </p:txBody>
      </p:sp>
      <p:sp>
        <p:nvSpPr>
          <p:cNvPr id="4" name="Slide Number Placeholder 3"/>
          <p:cNvSpPr>
            <a:spLocks noGrp="1"/>
          </p:cNvSpPr>
          <p:nvPr>
            <p:ph type="sldNum" sz="quarter" idx="10"/>
          </p:nvPr>
        </p:nvSpPr>
        <p:spPr/>
        <p:txBody>
          <a:bodyPr/>
          <a:lstStyle/>
          <a:p>
            <a:fld id="{11ACEEA2-FAF6-5043-8056-FC50D0518AD5}" type="slidenum">
              <a:rPr lang="en-US" smtClean="0"/>
              <a:t>11</a:t>
            </a:fld>
            <a:endParaRPr lang="en-US"/>
          </a:p>
        </p:txBody>
      </p:sp>
    </p:spTree>
    <p:extLst>
      <p:ext uri="{BB962C8B-B14F-4D97-AF65-F5344CB8AC3E}">
        <p14:creationId xmlns:p14="http://schemas.microsoft.com/office/powerpoint/2010/main" val="94947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really</a:t>
            </a:r>
            <a:r>
              <a:rPr lang="en-US" baseline="0" dirty="0" smtClean="0"/>
              <a:t> happy the way our LR model came out, </a:t>
            </a:r>
            <a:endParaRPr lang="en-US" dirty="0"/>
          </a:p>
        </p:txBody>
      </p:sp>
      <p:sp>
        <p:nvSpPr>
          <p:cNvPr id="4" name="Slide Number Placeholder 3"/>
          <p:cNvSpPr>
            <a:spLocks noGrp="1"/>
          </p:cNvSpPr>
          <p:nvPr>
            <p:ph type="sldNum" sz="quarter" idx="10"/>
          </p:nvPr>
        </p:nvSpPr>
        <p:spPr/>
        <p:txBody>
          <a:bodyPr/>
          <a:lstStyle/>
          <a:p>
            <a:fld id="{11ACEEA2-FAF6-5043-8056-FC50D0518AD5}" type="slidenum">
              <a:rPr lang="en-US" smtClean="0"/>
              <a:t>12</a:t>
            </a:fld>
            <a:endParaRPr lang="en-US"/>
          </a:p>
        </p:txBody>
      </p:sp>
    </p:spTree>
    <p:extLst>
      <p:ext uri="{BB962C8B-B14F-4D97-AF65-F5344CB8AC3E}">
        <p14:creationId xmlns:p14="http://schemas.microsoft.com/office/powerpoint/2010/main" val="1778254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199CCB8-3733-1D46-B57B-20C628C8D15A}" type="datetimeFigureOut">
              <a:rPr lang="en-US" smtClean="0"/>
              <a:t>1/9/19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0284CB1-1123-284C-8203-F7B0E5EA34B8}"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9CCB8-3733-1D46-B57B-20C628C8D15A}"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4CB1-1123-284C-8203-F7B0E5EA34B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9CCB8-3733-1D46-B57B-20C628C8D15A}"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4CB1-1123-284C-8203-F7B0E5EA34B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9CCB8-3733-1D46-B57B-20C628C8D15A}"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84CB1-1123-284C-8203-F7B0E5EA34B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199CCB8-3733-1D46-B57B-20C628C8D15A}" type="datetimeFigureOut">
              <a:rPr lang="en-US" smtClean="0"/>
              <a:t>1/9/19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0284CB1-1123-284C-8203-F7B0E5EA34B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99CCB8-3733-1D46-B57B-20C628C8D15A}" type="datetimeFigureOut">
              <a:rPr lang="en-US" smtClean="0"/>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84CB1-1123-284C-8203-F7B0E5EA34B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99CCB8-3733-1D46-B57B-20C628C8D15A}" type="datetimeFigureOut">
              <a:rPr lang="en-US" smtClean="0"/>
              <a:t>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84CB1-1123-284C-8203-F7B0E5EA34B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199CCB8-3733-1D46-B57B-20C628C8D15A}" type="datetimeFigureOut">
              <a:rPr lang="en-US" smtClean="0"/>
              <a:t>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4CB1-1123-284C-8203-F7B0E5EA34B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9CCB8-3733-1D46-B57B-20C628C8D15A}" type="datetimeFigureOut">
              <a:rPr lang="en-US" smtClean="0"/>
              <a:t>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84CB1-1123-284C-8203-F7B0E5EA34B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199CCB8-3733-1D46-B57B-20C628C8D15A}" type="datetimeFigureOut">
              <a:rPr lang="en-US" smtClean="0"/>
              <a:t>1/9/19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0284CB1-1123-284C-8203-F7B0E5EA34B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199CCB8-3733-1D46-B57B-20C628C8D15A}" type="datetimeFigureOut">
              <a:rPr lang="en-US" smtClean="0"/>
              <a:t>1/9/19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smtClean="0"/>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0284CB1-1123-284C-8203-F7B0E5EA34B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199CCB8-3733-1D46-B57B-20C628C8D15A}" type="datetimeFigureOut">
              <a:rPr lang="en-US" smtClean="0"/>
              <a:t>1/9/19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0284CB1-1123-284C-8203-F7B0E5EA34B8}"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3585584"/>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r="7474" b="-1"/>
          <a:stretch/>
        </p:blipFill>
        <p:spPr>
          <a:xfrm>
            <a:off x="20" y="10"/>
            <a:ext cx="12191980" cy="6859300"/>
          </a:xfrm>
          <a:prstGeom prst="rect">
            <a:avLst/>
          </a:prstGeom>
        </p:spPr>
      </p:pic>
      <p:sp>
        <p:nvSpPr>
          <p:cNvPr id="2" name="Title 1"/>
          <p:cNvSpPr>
            <a:spLocks noGrp="1"/>
          </p:cNvSpPr>
          <p:nvPr>
            <p:ph type="ctrTitle"/>
          </p:nvPr>
        </p:nvSpPr>
        <p:spPr>
          <a:xfrm>
            <a:off x="1195600" y="2158584"/>
            <a:ext cx="8361229" cy="1533224"/>
          </a:xfrm>
          <a:solidFill>
            <a:schemeClr val="bg2">
              <a:alpha val="43000"/>
            </a:schemeClr>
          </a:solidFill>
        </p:spPr>
        <p:txBody>
          <a:bodyPr>
            <a:normAutofit/>
          </a:bodyPr>
          <a:lstStyle/>
          <a:p>
            <a:r>
              <a:rPr lang="en-US" sz="5000" dirty="0">
                <a:solidFill>
                  <a:schemeClr val="tx1"/>
                </a:solidFill>
              </a:rPr>
              <a:t>Analyzing Drug prices using Machine Learning</a:t>
            </a:r>
          </a:p>
        </p:txBody>
      </p:sp>
    </p:spTree>
    <p:extLst>
      <p:ext uri="{BB962C8B-B14F-4D97-AF65-F5344CB8AC3E}">
        <p14:creationId xmlns:p14="http://schemas.microsoft.com/office/powerpoint/2010/main" val="3011117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24775" y="1314450"/>
            <a:ext cx="4467225" cy="3000375"/>
          </a:xfrm>
        </p:spPr>
        <p:txBody>
          <a:bodyPr vert="horz" lIns="91440" tIns="45720" rIns="91440" bIns="45720" rtlCol="0" anchor="b">
            <a:normAutofit/>
          </a:bodyPr>
          <a:lstStyle/>
          <a:p>
            <a:r>
              <a:rPr lang="en-US" sz="4800" cap="all" dirty="0" err="1" smtClean="0"/>
              <a:t>Adaboost</a:t>
            </a:r>
            <a:r>
              <a:rPr lang="en-US" sz="4800" cap="all" dirty="0" smtClean="0"/>
              <a:t> &amp; Gradient boosting</a:t>
            </a:r>
            <a:endParaRPr lang="en-US" sz="4800" cap="all"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40229" y="522514"/>
            <a:ext cx="6984546" cy="5979886"/>
          </a:xfrm>
          <a:prstGeom prst="rect">
            <a:avLst/>
          </a:prstGeom>
        </p:spPr>
      </p:pic>
    </p:spTree>
    <p:extLst>
      <p:ext uri="{BB962C8B-B14F-4D97-AF65-F5344CB8AC3E}">
        <p14:creationId xmlns:p14="http://schemas.microsoft.com/office/powerpoint/2010/main" val="24746860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69666" y="1314922"/>
            <a:ext cx="3176246" cy="3000139"/>
          </a:xfrm>
        </p:spPr>
        <p:txBody>
          <a:bodyPr vert="horz" lIns="91440" tIns="45720" rIns="91440" bIns="45720" rtlCol="0" anchor="b">
            <a:normAutofit/>
          </a:bodyPr>
          <a:lstStyle/>
          <a:p>
            <a:r>
              <a:rPr lang="en-US" sz="4100" cap="all"/>
              <a:t>Logistic Regression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7508" y="420914"/>
            <a:ext cx="7436211" cy="5675086"/>
          </a:xfrm>
          <a:prstGeom prst="rect">
            <a:avLst/>
          </a:prstGeom>
        </p:spPr>
      </p:pic>
    </p:spTree>
    <p:extLst>
      <p:ext uri="{BB962C8B-B14F-4D97-AF65-F5344CB8AC3E}">
        <p14:creationId xmlns:p14="http://schemas.microsoft.com/office/powerpoint/2010/main" val="23393543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449BC34D-9C23-4D6D-8213-1F471AF85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xmlns="" id="{FA0F5D6C-5025-4D7E-82DD-C2C6FDA1E7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xmlns="" id="{E2AF2C17-4AB4-4402-B84B-129EF95D16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xmlns="" id="{1E954AF0-B5CC-4A16-ACDA-675B5694F2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5" y="849983"/>
            <a:ext cx="6900380" cy="5158033"/>
          </a:xfrm>
          <a:prstGeom prst="rect">
            <a:avLst/>
          </a:prstGeom>
        </p:spPr>
      </p:pic>
      <p:sp>
        <p:nvSpPr>
          <p:cNvPr id="15" name="Freeform 6">
            <a:extLst>
              <a:ext uri="{FF2B5EF4-FFF2-40B4-BE49-F238E27FC236}">
                <a16:creationId xmlns:a16="http://schemas.microsoft.com/office/drawing/2014/main" xmlns="" id="{325322DD-3792-4947-A96A-1B6D9D7869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dirty="0"/>
              <a:t>Roc Curve</a:t>
            </a:r>
          </a:p>
        </p:txBody>
      </p:sp>
      <p:sp>
        <p:nvSpPr>
          <p:cNvPr id="3" name="Content Placeholder 2"/>
          <p:cNvSpPr>
            <a:spLocks noGrp="1"/>
          </p:cNvSpPr>
          <p:nvPr>
            <p:ph idx="1"/>
          </p:nvPr>
        </p:nvSpPr>
        <p:spPr>
          <a:xfrm>
            <a:off x="8569666" y="4458645"/>
            <a:ext cx="3176246" cy="1656413"/>
          </a:xfrm>
        </p:spPr>
        <p:txBody>
          <a:bodyPr vert="horz" lIns="91440" tIns="45720" rIns="91440" bIns="45720" rtlCol="0">
            <a:normAutofit/>
          </a:bodyPr>
          <a:lstStyle/>
          <a:p>
            <a:pPr marL="0" indent="0">
              <a:lnSpc>
                <a:spcPct val="112000"/>
              </a:lnSpc>
              <a:spcBef>
                <a:spcPts val="0"/>
              </a:spcBef>
              <a:spcAft>
                <a:spcPts val="600"/>
              </a:spcAft>
              <a:buNone/>
            </a:pPr>
            <a:r>
              <a:rPr lang="en-US" dirty="0"/>
              <a:t>Roc for </a:t>
            </a:r>
            <a:r>
              <a:rPr lang="en-US" dirty="0" smtClean="0"/>
              <a:t>Logistic Regression</a:t>
            </a:r>
          </a:p>
          <a:p>
            <a:pPr marL="0" indent="0">
              <a:lnSpc>
                <a:spcPct val="112000"/>
              </a:lnSpc>
              <a:spcBef>
                <a:spcPts val="0"/>
              </a:spcBef>
              <a:spcAft>
                <a:spcPts val="600"/>
              </a:spcAft>
              <a:buNone/>
            </a:pPr>
            <a:endParaRPr lang="en-US" dirty="0" smtClean="0"/>
          </a:p>
          <a:p>
            <a:pPr marL="0" indent="0">
              <a:lnSpc>
                <a:spcPct val="112000"/>
              </a:lnSpc>
              <a:spcBef>
                <a:spcPts val="0"/>
              </a:spcBef>
              <a:spcAft>
                <a:spcPts val="600"/>
              </a:spcAft>
              <a:buNone/>
            </a:pPr>
            <a:r>
              <a:rPr lang="en-US" dirty="0" smtClean="0"/>
              <a:t>Our AUC was = .985</a:t>
            </a:r>
          </a:p>
          <a:p>
            <a:pPr marL="0" indent="0">
              <a:lnSpc>
                <a:spcPct val="112000"/>
              </a:lnSpc>
              <a:spcBef>
                <a:spcPts val="0"/>
              </a:spcBef>
              <a:spcAft>
                <a:spcPts val="600"/>
              </a:spcAft>
              <a:buNone/>
            </a:pPr>
            <a:endParaRPr lang="en-US" dirty="0"/>
          </a:p>
        </p:txBody>
      </p:sp>
    </p:spTree>
    <p:extLst>
      <p:ext uri="{BB962C8B-B14F-4D97-AF65-F5344CB8AC3E}">
        <p14:creationId xmlns:p14="http://schemas.microsoft.com/office/powerpoint/2010/main" val="16445675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449BC34D-9C23-4D6D-8213-1F471AF85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xmlns="" id="{FA0F5D6C-5025-4D7E-82DD-C2C6FDA1E7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xmlns="" id="{E2AF2C17-4AB4-4402-B84B-129EF95D16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xmlns="" id="{1E954AF0-B5CC-4A16-ACDA-675B5694F2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4" y="885372"/>
            <a:ext cx="7952010" cy="5208768"/>
          </a:xfrm>
          <a:prstGeom prst="rect">
            <a:avLst/>
          </a:prstGeom>
        </p:spPr>
      </p:pic>
      <p:sp>
        <p:nvSpPr>
          <p:cNvPr id="15" name="Freeform 6">
            <a:extLst>
              <a:ext uri="{FF2B5EF4-FFF2-40B4-BE49-F238E27FC236}">
                <a16:creationId xmlns:a16="http://schemas.microsoft.com/office/drawing/2014/main" xmlns="" id="{325322DD-3792-4947-A96A-1B6D9D7869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8569666" y="1314922"/>
            <a:ext cx="3176246" cy="3000139"/>
          </a:xfrm>
        </p:spPr>
        <p:txBody>
          <a:bodyPr vert="horz" lIns="91440" tIns="45720" rIns="91440" bIns="45720" rtlCol="0" anchor="b">
            <a:normAutofit/>
          </a:bodyPr>
          <a:lstStyle/>
          <a:p>
            <a:r>
              <a:rPr lang="en-US" sz="4100" cap="all"/>
              <a:t>Decision Boundaries</a:t>
            </a:r>
          </a:p>
        </p:txBody>
      </p:sp>
      <p:sp>
        <p:nvSpPr>
          <p:cNvPr id="3" name="Content Placeholder 2"/>
          <p:cNvSpPr>
            <a:spLocks noGrp="1"/>
          </p:cNvSpPr>
          <p:nvPr>
            <p:ph idx="1"/>
          </p:nvPr>
        </p:nvSpPr>
        <p:spPr>
          <a:xfrm>
            <a:off x="8569666" y="4458645"/>
            <a:ext cx="3176246" cy="1656413"/>
          </a:xfrm>
        </p:spPr>
        <p:txBody>
          <a:bodyPr vert="horz" lIns="91440" tIns="45720" rIns="91440" bIns="45720" rtlCol="0">
            <a:normAutofit/>
          </a:bodyPr>
          <a:lstStyle/>
          <a:p>
            <a:pPr marL="0" indent="0">
              <a:lnSpc>
                <a:spcPct val="112000"/>
              </a:lnSpc>
              <a:spcBef>
                <a:spcPts val="0"/>
              </a:spcBef>
              <a:spcAft>
                <a:spcPts val="600"/>
              </a:spcAft>
              <a:buNone/>
            </a:pPr>
            <a:r>
              <a:rPr lang="en-US" dirty="0" smtClean="0"/>
              <a:t>Our model’s confidence for a given prediction</a:t>
            </a:r>
            <a:endParaRPr lang="en-US" dirty="0"/>
          </a:p>
        </p:txBody>
      </p:sp>
    </p:spTree>
    <p:extLst>
      <p:ext uri="{BB962C8B-B14F-4D97-AF65-F5344CB8AC3E}">
        <p14:creationId xmlns:p14="http://schemas.microsoft.com/office/powerpoint/2010/main" val="17352941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449BC34D-9C23-4D6D-8213-1F471AF85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xmlns="" id="{FA0F5D6C-5025-4D7E-82DD-C2C6FDA1E7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xmlns="" id="{E2AF2C17-4AB4-4402-B84B-129EF95D16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xmlns="" id="{1E954AF0-B5CC-4A16-ACDA-675B5694F2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5" y="1367511"/>
            <a:ext cx="6900380" cy="4122977"/>
          </a:xfrm>
          <a:prstGeom prst="rect">
            <a:avLst/>
          </a:prstGeom>
        </p:spPr>
      </p:pic>
      <p:sp>
        <p:nvSpPr>
          <p:cNvPr id="15" name="Freeform 6">
            <a:extLst>
              <a:ext uri="{FF2B5EF4-FFF2-40B4-BE49-F238E27FC236}">
                <a16:creationId xmlns:a16="http://schemas.microsoft.com/office/drawing/2014/main" xmlns="" id="{325322DD-3792-4947-A96A-1B6D9D7869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8287513" y="1034832"/>
            <a:ext cx="4073015" cy="3284547"/>
          </a:xfrm>
        </p:spPr>
        <p:txBody>
          <a:bodyPr vert="horz" lIns="91440" tIns="45720" rIns="91440" bIns="45720" rtlCol="0" anchor="b">
            <a:normAutofit/>
          </a:bodyPr>
          <a:lstStyle/>
          <a:p>
            <a:r>
              <a:rPr lang="en-US" cap="all" dirty="0" smtClean="0"/>
              <a:t>Highest weighted features</a:t>
            </a:r>
            <a:endParaRPr lang="en-US" cap="all" dirty="0"/>
          </a:p>
        </p:txBody>
      </p:sp>
    </p:spTree>
    <p:extLst>
      <p:ext uri="{BB962C8B-B14F-4D97-AF65-F5344CB8AC3E}">
        <p14:creationId xmlns:p14="http://schemas.microsoft.com/office/powerpoint/2010/main" val="37324983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5438" y="376"/>
            <a:ext cx="10493524" cy="460829"/>
          </a:xfrm>
        </p:spPr>
        <p:txBody>
          <a:bodyPr>
            <a:normAutofit fontScale="90000"/>
          </a:bodyPr>
          <a:lstStyle/>
          <a:p>
            <a:r>
              <a:rPr lang="en-US" dirty="0" smtClean="0"/>
              <a:t>Highest</a:t>
            </a:r>
            <a:r>
              <a:rPr lang="en-US" dirty="0" smtClean="0"/>
              <a:t> Weighted Ingredient </a:t>
            </a:r>
            <a:r>
              <a:rPr lang="en-US" dirty="0"/>
              <a:t>D</a:t>
            </a:r>
            <a:r>
              <a:rPr lang="en-US" dirty="0" smtClean="0"/>
              <a:t>escriptions</a:t>
            </a:r>
            <a:endParaRPr lang="en-US" dirty="0"/>
          </a:p>
        </p:txBody>
      </p:sp>
      <p:sp>
        <p:nvSpPr>
          <p:cNvPr id="12" name="Rectangle 11">
            <a:extLst>
              <a:ext uri="{FF2B5EF4-FFF2-40B4-BE49-F238E27FC236}">
                <a16:creationId xmlns:a16="http://schemas.microsoft.com/office/drawing/2014/main" xmlns="" id="{B9F89C22-0475-4427-B7C8-0269AD40E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09" y="682171"/>
            <a:ext cx="5472762" cy="617583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871" y="681795"/>
            <a:ext cx="6036129" cy="6176205"/>
          </a:xfrm>
          <a:prstGeom prst="rect">
            <a:avLst/>
          </a:prstGeom>
        </p:spPr>
      </p:pic>
    </p:spTree>
    <p:extLst>
      <p:ext uri="{BB962C8B-B14F-4D97-AF65-F5344CB8AC3E}">
        <p14:creationId xmlns:p14="http://schemas.microsoft.com/office/powerpoint/2010/main" val="25498421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D9D6BF1-DFF2-4526-9D13-BF339D8C41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xmlns="" id="{A54D4DB6-FB18-4CAE-8905-E0053C9256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xmlns="" id="{1DBD6488-9429-4FFA-8AE8-C4022C39B0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6486" b="3711"/>
          <a:stretch/>
        </p:blipFill>
        <p:spPr>
          <a:xfrm>
            <a:off x="20" y="10"/>
            <a:ext cx="12191980" cy="6859300"/>
          </a:xfrm>
          <a:prstGeom prst="rect">
            <a:avLst/>
          </a:prstGeom>
        </p:spPr>
      </p:pic>
      <p:sp>
        <p:nvSpPr>
          <p:cNvPr id="14" name="Rectangle 13">
            <a:extLst>
              <a:ext uri="{FF2B5EF4-FFF2-40B4-BE49-F238E27FC236}">
                <a16:creationId xmlns:a16="http://schemas.microsoft.com/office/drawing/2014/main" xmlns="" id="{EF1A96B9-F717-4812-9DB0-C99D994623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xmlns="" id="{226038F9-8CE0-4A41-9EF0-3A27023DEF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xmlns="" id="{BB5C5996-5C1E-4768-90AE-87BED835C6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dirty="0"/>
              <a:t>In Conclusion</a:t>
            </a:r>
          </a:p>
        </p:txBody>
      </p:sp>
    </p:spTree>
    <p:extLst>
      <p:ext uri="{BB962C8B-B14F-4D97-AF65-F5344CB8AC3E}">
        <p14:creationId xmlns:p14="http://schemas.microsoft.com/office/powerpoint/2010/main" val="3250176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US" dirty="0"/>
          </a:p>
        </p:txBody>
      </p:sp>
      <p:sp>
        <p:nvSpPr>
          <p:cNvPr id="3" name="Content Placeholder 2"/>
          <p:cNvSpPr>
            <a:spLocks noGrp="1"/>
          </p:cNvSpPr>
          <p:nvPr>
            <p:ph idx="1"/>
          </p:nvPr>
        </p:nvSpPr>
        <p:spPr/>
        <p:txBody>
          <a:bodyPr>
            <a:normAutofit/>
          </a:bodyPr>
          <a:lstStyle/>
          <a:p>
            <a:r>
              <a:rPr lang="en-US" sz="3200" dirty="0" smtClean="0"/>
              <a:t>Jim Jacisin</a:t>
            </a:r>
          </a:p>
          <a:p>
            <a:r>
              <a:rPr lang="en-US" sz="3200" dirty="0" smtClean="0"/>
              <a:t>Marcello Urquieta </a:t>
            </a:r>
            <a:endParaRPr lang="en-US" sz="3200" dirty="0"/>
          </a:p>
        </p:txBody>
      </p:sp>
    </p:spTree>
    <p:extLst>
      <p:ext uri="{BB962C8B-B14F-4D97-AF65-F5344CB8AC3E}">
        <p14:creationId xmlns:p14="http://schemas.microsoft.com/office/powerpoint/2010/main" val="15187502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60667" y="685800"/>
            <a:ext cx="3656419" cy="1485900"/>
          </a:xfrm>
        </p:spPr>
        <p:txBody>
          <a:bodyPr>
            <a:normAutofit/>
          </a:bodyPr>
          <a:lstStyle/>
          <a:p>
            <a:r>
              <a:rPr lang="en-US" b="1" spc="600" dirty="0"/>
              <a:t>Our Motivation</a:t>
            </a:r>
          </a:p>
        </p:txBody>
      </p:sp>
      <p:sp>
        <p:nvSpPr>
          <p:cNvPr id="3" name="Content Placeholder 2"/>
          <p:cNvSpPr>
            <a:spLocks noGrp="1"/>
          </p:cNvSpPr>
          <p:nvPr>
            <p:ph idx="1"/>
          </p:nvPr>
        </p:nvSpPr>
        <p:spPr>
          <a:xfrm>
            <a:off x="7860667" y="2286000"/>
            <a:ext cx="3656419" cy="3581400"/>
          </a:xfrm>
        </p:spPr>
        <p:txBody>
          <a:bodyPr>
            <a:normAutofit/>
          </a:bodyPr>
          <a:lstStyle/>
          <a:p>
            <a:r>
              <a:rPr lang="en-US" b="1" dirty="0"/>
              <a:t>For years, American patients have suffered under a drug-pricing system that provides generous incentives for innovation, while too often failing to deliver important medications at an affordable cost.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561" y="1102056"/>
            <a:ext cx="6517065" cy="4333847"/>
          </a:xfrm>
          <a:prstGeom prst="rect">
            <a:avLst/>
          </a:prstGeom>
        </p:spPr>
      </p:pic>
    </p:spTree>
    <p:extLst>
      <p:ext uri="{BB962C8B-B14F-4D97-AF65-F5344CB8AC3E}">
        <p14:creationId xmlns:p14="http://schemas.microsoft.com/office/powerpoint/2010/main" val="248635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71424" y="1110882"/>
            <a:ext cx="3053039" cy="1060817"/>
          </a:xfrm>
        </p:spPr>
        <p:txBody>
          <a:bodyPr anchor="b">
            <a:normAutofit/>
          </a:bodyPr>
          <a:lstStyle/>
          <a:p>
            <a:r>
              <a:rPr lang="en-US" sz="2800" b="1" spc="600"/>
              <a:t>Steps</a:t>
            </a:r>
            <a:r>
              <a:rPr lang="en-US" sz="2800" b="1"/>
              <a:t> </a:t>
            </a:r>
          </a:p>
        </p:txBody>
      </p:sp>
      <p:sp>
        <p:nvSpPr>
          <p:cNvPr id="3" name="Content Placeholder 2"/>
          <p:cNvSpPr>
            <a:spLocks noGrp="1"/>
          </p:cNvSpPr>
          <p:nvPr>
            <p:ph idx="1"/>
          </p:nvPr>
        </p:nvSpPr>
        <p:spPr>
          <a:xfrm>
            <a:off x="8471423" y="2286000"/>
            <a:ext cx="3053039" cy="3931920"/>
          </a:xfrm>
        </p:spPr>
        <p:txBody>
          <a:bodyPr>
            <a:normAutofit/>
          </a:bodyPr>
          <a:lstStyle/>
          <a:p>
            <a:r>
              <a:rPr lang="en-US" sz="1600" dirty="0"/>
              <a:t>Gathering data</a:t>
            </a:r>
          </a:p>
          <a:p>
            <a:r>
              <a:rPr lang="en-US" sz="1600" dirty="0"/>
              <a:t>Preparing that data</a:t>
            </a:r>
          </a:p>
          <a:p>
            <a:r>
              <a:rPr lang="en-US" sz="1600" dirty="0"/>
              <a:t>Choosing a model</a:t>
            </a:r>
          </a:p>
          <a:p>
            <a:r>
              <a:rPr lang="en-US" sz="1600" dirty="0"/>
              <a:t>Training</a:t>
            </a:r>
          </a:p>
          <a:p>
            <a:r>
              <a:rPr lang="en-US" sz="1600" dirty="0"/>
              <a:t>Evaluation</a:t>
            </a:r>
          </a:p>
          <a:p>
            <a:r>
              <a:rPr lang="en-US" sz="1600" dirty="0"/>
              <a:t>Hyper parameter tuning</a:t>
            </a:r>
          </a:p>
          <a:p>
            <a:r>
              <a:rPr lang="en-US" sz="1600" dirty="0" smtClean="0"/>
              <a:t>Prediction</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5" y="1540021"/>
            <a:ext cx="6900380" cy="3777957"/>
          </a:xfrm>
          <a:prstGeom prst="rect">
            <a:avLst/>
          </a:prstGeom>
        </p:spPr>
      </p:pic>
    </p:spTree>
    <p:extLst>
      <p:ext uri="{BB962C8B-B14F-4D97-AF65-F5344CB8AC3E}">
        <p14:creationId xmlns:p14="http://schemas.microsoft.com/office/powerpoint/2010/main" val="14485266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1424" y="1110882"/>
            <a:ext cx="3053039" cy="1060817"/>
          </a:xfrm>
        </p:spPr>
        <p:txBody>
          <a:bodyPr anchor="b">
            <a:normAutofit/>
          </a:bodyPr>
          <a:lstStyle/>
          <a:p>
            <a:r>
              <a:rPr lang="en-US" sz="2800" dirty="0" smtClean="0"/>
              <a:t>Obtaining our Data</a:t>
            </a: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5" y="1212253"/>
            <a:ext cx="6900380" cy="4433494"/>
          </a:xfrm>
          <a:prstGeom prst="rect">
            <a:avLst/>
          </a:prstGeom>
        </p:spPr>
      </p:pic>
      <p:sp>
        <p:nvSpPr>
          <p:cNvPr id="3" name="Content Placeholder 2"/>
          <p:cNvSpPr>
            <a:spLocks noGrp="1"/>
          </p:cNvSpPr>
          <p:nvPr>
            <p:ph idx="1"/>
          </p:nvPr>
        </p:nvSpPr>
        <p:spPr>
          <a:xfrm>
            <a:off x="8471423" y="2286000"/>
            <a:ext cx="3053039" cy="3931920"/>
          </a:xfrm>
        </p:spPr>
        <p:txBody>
          <a:bodyPr>
            <a:normAutofit/>
          </a:bodyPr>
          <a:lstStyle/>
          <a:p>
            <a:pPr marL="0" marR="0" lvl="0" indent="0" defTabSz="914400" eaLnBrk="1" fontAlgn="auto" latinLnBrk="0" hangingPunct="1">
              <a:spcBef>
                <a:spcPts val="0"/>
              </a:spcBef>
              <a:spcAft>
                <a:spcPts val="600"/>
              </a:spcAft>
              <a:buClrTx/>
              <a:buSzTx/>
              <a:buFontTx/>
              <a:buNone/>
              <a:tabLst/>
              <a:defRPr/>
            </a:pPr>
            <a:r>
              <a:rPr lang="en-US" sz="1600" dirty="0"/>
              <a:t>This chart shows , re	</a:t>
            </a:r>
            <a:r>
              <a:rPr lang="en-US" sz="1600" dirty="0" err="1"/>
              <a:t>reuired</a:t>
            </a:r>
            <a:r>
              <a:rPr lang="en-US" sz="1600" dirty="0"/>
              <a:t> a good amount of cleaning,  </a:t>
            </a:r>
          </a:p>
          <a:p>
            <a:pPr marL="0" marR="0" lvl="0" indent="0" defTabSz="914400" eaLnBrk="1" fontAlgn="auto" latinLnBrk="0" hangingPunct="1">
              <a:spcBef>
                <a:spcPts val="0"/>
              </a:spcBef>
              <a:spcAft>
                <a:spcPts val="600"/>
              </a:spcAft>
              <a:buClrTx/>
              <a:buSzTx/>
              <a:buFontTx/>
              <a:buNone/>
              <a:tabLst/>
              <a:defRPr/>
            </a:pPr>
            <a:r>
              <a:rPr lang="en-US" sz="1600" dirty="0"/>
              <a:t>Creating dummy variable</a:t>
            </a:r>
            <a:r>
              <a:rPr lang="mr-IN" sz="1600" dirty="0"/>
              <a:t>…</a:t>
            </a:r>
            <a:r>
              <a:rPr lang="en-US" sz="1600" dirty="0"/>
              <a:t>  this data set our target had an even amount of </a:t>
            </a:r>
            <a:r>
              <a:rPr lang="en-US" sz="1600" dirty="0" err="1"/>
              <a:t>pos</a:t>
            </a:r>
            <a:endParaRPr lang="en-US" sz="1600" dirty="0"/>
          </a:p>
          <a:p>
            <a:pPr marL="0" marR="0" lvl="0" indent="0" defTabSz="914400" eaLnBrk="1" fontAlgn="auto" latinLnBrk="0" hangingPunct="1">
              <a:spcBef>
                <a:spcPts val="0"/>
              </a:spcBef>
              <a:spcAft>
                <a:spcPts val="600"/>
              </a:spcAft>
              <a:buClrTx/>
              <a:buSzTx/>
              <a:buFontTx/>
              <a:buNone/>
              <a:tabLst/>
              <a:defRPr/>
            </a:pPr>
            <a:r>
              <a:rPr lang="en-US" sz="1600" dirty="0"/>
              <a:t>And </a:t>
            </a:r>
            <a:r>
              <a:rPr lang="en-US" sz="1600" dirty="0" err="1"/>
              <a:t>neg</a:t>
            </a:r>
            <a:r>
              <a:rPr lang="en-US" sz="1600" dirty="0"/>
              <a:t> outcomes and </a:t>
            </a:r>
            <a:r>
              <a:rPr lang="en-US" sz="1600" dirty="0" err="1"/>
              <a:t>evenel</a:t>
            </a:r>
            <a:r>
              <a:rPr lang="en-US" sz="1600" dirty="0"/>
              <a:t> </a:t>
            </a:r>
            <a:r>
              <a:rPr lang="en-US" sz="1600" dirty="0" err="1"/>
              <a:t>distirbuted</a:t>
            </a:r>
            <a:r>
              <a:rPr lang="en-US" sz="1600" dirty="0"/>
              <a:t> outcome and number of outcomes</a:t>
            </a:r>
          </a:p>
        </p:txBody>
      </p:sp>
    </p:spTree>
    <p:extLst>
      <p:ext uri="{BB962C8B-B14F-4D97-AF65-F5344CB8AC3E}">
        <p14:creationId xmlns:p14="http://schemas.microsoft.com/office/powerpoint/2010/main" val="10976322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D868099-6145-4BC0-A5EA-74BEF1776B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5" y="1212253"/>
            <a:ext cx="6900380" cy="4433494"/>
          </a:xfrm>
          <a:prstGeom prst="rect">
            <a:avLst/>
          </a:prstGeom>
        </p:spPr>
      </p:pic>
      <p:sp>
        <p:nvSpPr>
          <p:cNvPr id="3" name="Content Placeholder 2"/>
          <p:cNvSpPr>
            <a:spLocks noGrp="1"/>
          </p:cNvSpPr>
          <p:nvPr>
            <p:ph idx="1"/>
          </p:nvPr>
        </p:nvSpPr>
        <p:spPr>
          <a:xfrm>
            <a:off x="8568711" y="1616755"/>
            <a:ext cx="3053039" cy="2698306"/>
          </a:xfrm>
        </p:spPr>
        <p:txBody>
          <a:bodyPr>
            <a:normAutofit fontScale="92500"/>
          </a:bodyPr>
          <a:lstStyle/>
          <a:p>
            <a:pPr marL="0" marR="0" lvl="0" indent="0" defTabSz="914400" eaLnBrk="1" fontAlgn="auto" latinLnBrk="0" hangingPunct="1">
              <a:spcBef>
                <a:spcPts val="0"/>
              </a:spcBef>
              <a:spcAft>
                <a:spcPts val="600"/>
              </a:spcAft>
              <a:buClrTx/>
              <a:buSzTx/>
              <a:buFontTx/>
              <a:buNone/>
              <a:tabLst/>
              <a:defRPr/>
            </a:pPr>
            <a:r>
              <a:rPr lang="en-US" sz="1600" dirty="0" smtClean="0"/>
              <a:t>Our data set was obtained from Medicare’s monthly comparison of the price of certain pharmaceutical drugs across U.S. markets and the price Medicare is charged. </a:t>
            </a:r>
          </a:p>
          <a:p>
            <a:pPr marL="0" marR="0" lvl="0" indent="0" defTabSz="914400" eaLnBrk="1" fontAlgn="auto" latinLnBrk="0" hangingPunct="1">
              <a:spcBef>
                <a:spcPts val="0"/>
              </a:spcBef>
              <a:spcAft>
                <a:spcPts val="600"/>
              </a:spcAft>
              <a:buClrTx/>
              <a:buSzTx/>
              <a:buFontTx/>
              <a:buNone/>
              <a:tabLst/>
              <a:defRPr/>
            </a:pPr>
            <a:r>
              <a:rPr lang="en-US" sz="1600" dirty="0" smtClean="0"/>
              <a:t>The ACA implemented a “Federal Upper Limit” (“FUL”) that is meant to cap the Medicare price.</a:t>
            </a:r>
          </a:p>
          <a:p>
            <a:pPr marL="0" marR="0" lvl="0" indent="0" defTabSz="914400" eaLnBrk="1" fontAlgn="auto" latinLnBrk="0" hangingPunct="1">
              <a:spcBef>
                <a:spcPts val="0"/>
              </a:spcBef>
              <a:spcAft>
                <a:spcPts val="600"/>
              </a:spcAft>
              <a:buClrTx/>
              <a:buSzTx/>
              <a:buFontTx/>
              <a:buNone/>
              <a:tabLst/>
              <a:defRPr/>
            </a:pPr>
            <a:r>
              <a:rPr lang="en-US" sz="1600" dirty="0" smtClean="0"/>
              <a:t>Our our models will predict whether or not a drug is above the FUL.</a:t>
            </a:r>
            <a:endParaRPr lang="en-US" sz="1600" dirty="0"/>
          </a:p>
        </p:txBody>
      </p:sp>
      <p:sp>
        <p:nvSpPr>
          <p:cNvPr id="11" name="Freeform 6">
            <a:extLst>
              <a:ext uri="{FF2B5EF4-FFF2-40B4-BE49-F238E27FC236}">
                <a16:creationId xmlns:a16="http://schemas.microsoft.com/office/drawing/2014/main" xmlns="" id="{CC1026F7-DECB-49B4-A565-518BBA4454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7" name="Title 1"/>
          <p:cNvSpPr txBox="1">
            <a:spLocks/>
          </p:cNvSpPr>
          <p:nvPr/>
        </p:nvSpPr>
        <p:spPr>
          <a:xfrm>
            <a:off x="8454762" y="506202"/>
            <a:ext cx="3053039" cy="1060817"/>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dirty="0" smtClean="0"/>
              <a:t>Obtaining our Data</a:t>
            </a:r>
            <a:endParaRPr lang="en-US" sz="2800" dirty="0"/>
          </a:p>
        </p:txBody>
      </p:sp>
      <p:sp>
        <p:nvSpPr>
          <p:cNvPr id="8" name="Content Placeholder 2"/>
          <p:cNvSpPr txBox="1">
            <a:spLocks/>
          </p:cNvSpPr>
          <p:nvPr/>
        </p:nvSpPr>
        <p:spPr>
          <a:xfrm>
            <a:off x="8568710" y="4736547"/>
            <a:ext cx="3053039" cy="205897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spcBef>
                <a:spcPts val="0"/>
              </a:spcBef>
              <a:spcAft>
                <a:spcPts val="600"/>
              </a:spcAft>
              <a:buFontTx/>
              <a:buNone/>
              <a:defRPr/>
            </a:pPr>
            <a:r>
              <a:rPr lang="en-US" sz="1600" dirty="0" smtClean="0"/>
              <a:t>The data included a number of categorical variables that required </a:t>
            </a:r>
            <a:r>
              <a:rPr lang="en-US" sz="1600" dirty="0" err="1" smtClean="0"/>
              <a:t>dummization</a:t>
            </a:r>
            <a:r>
              <a:rPr lang="en-US" sz="1600" dirty="0" smtClean="0"/>
              <a:t>, and continuous variables that would require scaling.</a:t>
            </a:r>
          </a:p>
          <a:p>
            <a:pPr marL="0" indent="0">
              <a:spcBef>
                <a:spcPts val="0"/>
              </a:spcBef>
              <a:spcAft>
                <a:spcPts val="600"/>
              </a:spcAft>
              <a:buFontTx/>
              <a:buNone/>
              <a:defRPr/>
            </a:pPr>
            <a:r>
              <a:rPr lang="en-US" sz="1600" dirty="0" smtClean="0"/>
              <a:t>Overall, our data’s classifications were evenly distributed.</a:t>
            </a:r>
            <a:endParaRPr lang="en-US" sz="1600" dirty="0"/>
          </a:p>
        </p:txBody>
      </p:sp>
      <p:sp>
        <p:nvSpPr>
          <p:cNvPr id="10" name="Title 1"/>
          <p:cNvSpPr txBox="1">
            <a:spLocks/>
          </p:cNvSpPr>
          <p:nvPr/>
        </p:nvSpPr>
        <p:spPr>
          <a:xfrm>
            <a:off x="8568709" y="3675729"/>
            <a:ext cx="3053039" cy="1060817"/>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dirty="0" smtClean="0"/>
              <a:t>Cleaning Our Data</a:t>
            </a:r>
            <a:endParaRPr lang="en-US" sz="2800" dirty="0"/>
          </a:p>
        </p:txBody>
      </p:sp>
    </p:spTree>
    <p:extLst>
      <p:ext uri="{BB962C8B-B14F-4D97-AF65-F5344CB8AC3E}">
        <p14:creationId xmlns:p14="http://schemas.microsoft.com/office/powerpoint/2010/main" val="35674246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5" y="1169126"/>
            <a:ext cx="6900380" cy="4519748"/>
          </a:xfrm>
          <a:prstGeom prst="rect">
            <a:avLst/>
          </a:prstGeom>
        </p:spPr>
      </p:pic>
      <p:sp>
        <p:nvSpPr>
          <p:cNvPr id="2" name="Title 1"/>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a:t>The Models</a:t>
            </a:r>
          </a:p>
        </p:txBody>
      </p:sp>
    </p:spTree>
    <p:extLst>
      <p:ext uri="{BB962C8B-B14F-4D97-AF65-F5344CB8AC3E}">
        <p14:creationId xmlns:p14="http://schemas.microsoft.com/office/powerpoint/2010/main" val="21265592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24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269824"/>
            <a:ext cx="9601200" cy="1139252"/>
          </a:xfrm>
        </p:spPr>
        <p:txBody>
          <a:bodyPr>
            <a:normAutofit/>
          </a:bodyPr>
          <a:lstStyle/>
          <a:p>
            <a:pPr algn="ctr"/>
            <a:r>
              <a:rPr lang="en-US" sz="5400" spc="600" dirty="0" smtClean="0"/>
              <a:t>Model Goals</a:t>
            </a:r>
            <a:endParaRPr lang="en-US" sz="5400" spc="600" dirty="0"/>
          </a:p>
        </p:txBody>
      </p:sp>
      <p:sp>
        <p:nvSpPr>
          <p:cNvPr id="3" name="Content Placeholder 2"/>
          <p:cNvSpPr>
            <a:spLocks noGrp="1"/>
          </p:cNvSpPr>
          <p:nvPr>
            <p:ph idx="1"/>
          </p:nvPr>
        </p:nvSpPr>
        <p:spPr>
          <a:xfrm>
            <a:off x="959369" y="1409075"/>
            <a:ext cx="11047751" cy="5336499"/>
          </a:xfrm>
        </p:spPr>
        <p:txBody>
          <a:bodyPr>
            <a:normAutofit/>
          </a:bodyPr>
          <a:lstStyle/>
          <a:p>
            <a:r>
              <a:rPr lang="en-US" dirty="0" smtClean="0"/>
              <a:t>Model </a:t>
            </a:r>
            <a:r>
              <a:rPr lang="en-US" dirty="0"/>
              <a:t>Goal:  </a:t>
            </a:r>
            <a:r>
              <a:rPr lang="en-US" dirty="0" smtClean="0"/>
              <a:t>Medicaid </a:t>
            </a:r>
            <a:r>
              <a:rPr lang="en-US" dirty="0"/>
              <a:t>reviews the average price of certain drug ingredients in the US to determine if they breach the federal upper limit (FUL) of the 175% average manufacturer price</a:t>
            </a:r>
            <a:endParaRPr lang="en-US" dirty="0" smtClean="0"/>
          </a:p>
          <a:p>
            <a:r>
              <a:rPr lang="en-US" dirty="0" smtClean="0"/>
              <a:t>We </a:t>
            </a:r>
            <a:r>
              <a:rPr lang="en-US" dirty="0"/>
              <a:t>want to build a model that will predict whether a given ingredient (or combination of ingredients) will breach the FUL based on:    </a:t>
            </a:r>
            <a:endParaRPr lang="en-US" dirty="0" smtClean="0"/>
          </a:p>
          <a:p>
            <a:r>
              <a:rPr lang="en-US" dirty="0" smtClean="0"/>
              <a:t>Ingredient </a:t>
            </a:r>
            <a:r>
              <a:rPr lang="en-US" dirty="0"/>
              <a:t>Name   </a:t>
            </a:r>
            <a:endParaRPr lang="en-US" dirty="0" smtClean="0"/>
          </a:p>
          <a:p>
            <a:r>
              <a:rPr lang="en-US" dirty="0" smtClean="0"/>
              <a:t>Associated </a:t>
            </a:r>
            <a:r>
              <a:rPr lang="en-US" dirty="0"/>
              <a:t>ingredient(s)    </a:t>
            </a:r>
            <a:endParaRPr lang="en-US" dirty="0" smtClean="0"/>
          </a:p>
          <a:p>
            <a:r>
              <a:rPr lang="en-US" dirty="0" smtClean="0"/>
              <a:t>Strength </a:t>
            </a:r>
            <a:r>
              <a:rPr lang="en-US" dirty="0"/>
              <a:t>of an ingredient(s) (or dosage)   </a:t>
            </a:r>
          </a:p>
          <a:p>
            <a:r>
              <a:rPr lang="en-US" dirty="0" smtClean="0"/>
              <a:t>Form </a:t>
            </a:r>
            <a:r>
              <a:rPr lang="en-US" dirty="0"/>
              <a:t>of medication (i.e. tablet, etc.)    </a:t>
            </a:r>
            <a:endParaRPr lang="en-US" dirty="0" smtClean="0"/>
          </a:p>
          <a:p>
            <a:r>
              <a:rPr lang="en-US" dirty="0" smtClean="0"/>
              <a:t>Route </a:t>
            </a:r>
            <a:r>
              <a:rPr lang="en-US" dirty="0"/>
              <a:t>(i.e. Oral, etc.)   </a:t>
            </a:r>
            <a:endParaRPr lang="en-US" dirty="0" smtClean="0"/>
          </a:p>
          <a:p>
            <a:r>
              <a:rPr lang="en-US" dirty="0" smtClean="0"/>
              <a:t>package </a:t>
            </a:r>
            <a:r>
              <a:rPr lang="en-US" dirty="0"/>
              <a:t>size  </a:t>
            </a:r>
            <a:endParaRPr lang="en-US" dirty="0" smtClean="0"/>
          </a:p>
          <a:p>
            <a:r>
              <a:rPr lang="en-US" dirty="0" smtClean="0"/>
              <a:t>Our </a:t>
            </a:r>
            <a:r>
              <a:rPr lang="en-US" dirty="0"/>
              <a:t>target for this data set will be whether or not the Medicaid has determined that an ingredient is in violation of the 175% average manufacturer price</a:t>
            </a:r>
          </a:p>
        </p:txBody>
      </p:sp>
    </p:spTree>
    <p:extLst>
      <p:ext uri="{BB962C8B-B14F-4D97-AF65-F5344CB8AC3E}">
        <p14:creationId xmlns:p14="http://schemas.microsoft.com/office/powerpoint/2010/main" val="202713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Models That We Tried</a:t>
            </a:r>
            <a:endParaRPr lang="en-US" dirty="0"/>
          </a:p>
        </p:txBody>
      </p:sp>
      <p:sp>
        <p:nvSpPr>
          <p:cNvPr id="3" name="Content Placeholder 2"/>
          <p:cNvSpPr>
            <a:spLocks noGrp="1"/>
          </p:cNvSpPr>
          <p:nvPr>
            <p:ph idx="1"/>
          </p:nvPr>
        </p:nvSpPr>
        <p:spPr/>
        <p:txBody>
          <a:bodyPr/>
          <a:lstStyle/>
          <a:p>
            <a:r>
              <a:rPr lang="en-US" dirty="0" smtClean="0"/>
              <a:t>ADABOOST</a:t>
            </a:r>
          </a:p>
          <a:p>
            <a:r>
              <a:rPr lang="en-US" dirty="0" smtClean="0"/>
              <a:t>Gradient boosting</a:t>
            </a:r>
          </a:p>
          <a:p>
            <a:r>
              <a:rPr lang="en-US" dirty="0" smtClean="0"/>
              <a:t>Support Vector Machine</a:t>
            </a:r>
          </a:p>
          <a:p>
            <a:r>
              <a:rPr lang="en-US" dirty="0" smtClean="0"/>
              <a:t>Logistic Regression</a:t>
            </a:r>
          </a:p>
          <a:p>
            <a:endParaRPr lang="en-US" dirty="0"/>
          </a:p>
        </p:txBody>
      </p:sp>
    </p:spTree>
    <p:extLst>
      <p:ext uri="{BB962C8B-B14F-4D97-AF65-F5344CB8AC3E}">
        <p14:creationId xmlns:p14="http://schemas.microsoft.com/office/powerpoint/2010/main" val="1499868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449BC34D-9C23-4D6D-8213-1F471AF85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xmlns="" id="{FA0F5D6C-5025-4D7E-82DD-C2C6FDA1E7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xmlns="" id="{E2AF2C17-4AB4-4402-B84B-129EF95D16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xmlns="" id="{1E954AF0-B5CC-4A16-ACDA-675B5694F2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61" y="859972"/>
            <a:ext cx="7281725" cy="5138056"/>
          </a:xfrm>
          <a:prstGeom prst="rect">
            <a:avLst/>
          </a:prstGeom>
        </p:spPr>
      </p:pic>
      <p:sp>
        <p:nvSpPr>
          <p:cNvPr id="15" name="Freeform 6">
            <a:extLst>
              <a:ext uri="{FF2B5EF4-FFF2-40B4-BE49-F238E27FC236}">
                <a16:creationId xmlns:a16="http://schemas.microsoft.com/office/drawing/2014/main" xmlns="" id="{325322DD-3792-4947-A96A-1B6D9D7869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dirty="0"/>
              <a:t>Support Vector Machine</a:t>
            </a:r>
          </a:p>
        </p:txBody>
      </p:sp>
      <p:sp>
        <p:nvSpPr>
          <p:cNvPr id="3" name="Content Placeholder 2"/>
          <p:cNvSpPr>
            <a:spLocks noGrp="1"/>
          </p:cNvSpPr>
          <p:nvPr>
            <p:ph idx="1"/>
          </p:nvPr>
        </p:nvSpPr>
        <p:spPr>
          <a:xfrm>
            <a:off x="8569666" y="4458645"/>
            <a:ext cx="3176246" cy="1656413"/>
          </a:xfrm>
        </p:spPr>
        <p:txBody>
          <a:bodyPr vert="horz" lIns="91440" tIns="45720" rIns="91440" bIns="45720" rtlCol="0">
            <a:normAutofit/>
          </a:bodyPr>
          <a:lstStyle/>
          <a:p>
            <a:pPr marL="0" indent="0">
              <a:lnSpc>
                <a:spcPct val="112000"/>
              </a:lnSpc>
              <a:spcBef>
                <a:spcPts val="0"/>
              </a:spcBef>
              <a:spcAft>
                <a:spcPts val="600"/>
              </a:spcAft>
              <a:buNone/>
            </a:pPr>
            <a:endParaRPr lang="en-US" dirty="0"/>
          </a:p>
          <a:p>
            <a:pPr marL="0" indent="0">
              <a:lnSpc>
                <a:spcPct val="112000"/>
              </a:lnSpc>
              <a:spcBef>
                <a:spcPts val="0"/>
              </a:spcBef>
              <a:spcAft>
                <a:spcPts val="600"/>
              </a:spcAft>
              <a:buNone/>
            </a:pPr>
            <a:endParaRPr lang="en-US" dirty="0"/>
          </a:p>
        </p:txBody>
      </p:sp>
    </p:spTree>
    <p:extLst>
      <p:ext uri="{BB962C8B-B14F-4D97-AF65-F5344CB8AC3E}">
        <p14:creationId xmlns:p14="http://schemas.microsoft.com/office/powerpoint/2010/main" val="42495144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492</TotalTime>
  <Words>504</Words>
  <Application>Microsoft Macintosh PowerPoint</Application>
  <PresentationFormat>Widescreen</PresentationFormat>
  <Paragraphs>65</Paragraphs>
  <Slides>17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Franklin Gothic Book</vt:lpstr>
      <vt:lpstr>Crop</vt:lpstr>
      <vt:lpstr>Analyzing Drug prices using Machine Learning</vt:lpstr>
      <vt:lpstr>Our Motivation</vt:lpstr>
      <vt:lpstr>Steps </vt:lpstr>
      <vt:lpstr>Obtaining our Data</vt:lpstr>
      <vt:lpstr>PowerPoint Presentation</vt:lpstr>
      <vt:lpstr>The Models</vt:lpstr>
      <vt:lpstr>Model Goals</vt:lpstr>
      <vt:lpstr>Models That We Tried</vt:lpstr>
      <vt:lpstr>Support Vector Machine</vt:lpstr>
      <vt:lpstr>Adaboost &amp; Gradient boosting</vt:lpstr>
      <vt:lpstr>Logistic Regression</vt:lpstr>
      <vt:lpstr>Roc Curve</vt:lpstr>
      <vt:lpstr>Decision Boundaries</vt:lpstr>
      <vt:lpstr>Highest weighted features</vt:lpstr>
      <vt:lpstr>Highest Weighted Ingredient Descriptions</vt:lpstr>
      <vt:lpstr>In Conclusion</vt:lpstr>
      <vt:lpstr>Thank you</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Drug prices using Machine Learning</dc:title>
  <dc:creator>marcello urquieta</dc:creator>
  <cp:lastModifiedBy>marcello urquieta</cp:lastModifiedBy>
  <cp:revision>23</cp:revision>
  <dcterms:created xsi:type="dcterms:W3CDTF">2019-01-09T01:15:15Z</dcterms:created>
  <dcterms:modified xsi:type="dcterms:W3CDTF">2019-01-09T18:31:12Z</dcterms:modified>
</cp:coreProperties>
</file>